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9363075" cy="7077075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47" d="100"/>
          <a:sy n="147" d="100"/>
        </p:scale>
        <p:origin x="-247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4057650" cy="354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5303837" y="0"/>
            <a:ext cx="4057650" cy="354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911475" y="530225"/>
            <a:ext cx="3540125" cy="2654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36625" y="3362325"/>
            <a:ext cx="7489825" cy="3184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6721475"/>
            <a:ext cx="4057650" cy="354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5303837" y="6721475"/>
            <a:ext cx="4057650" cy="354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25" tIns="46950" rIns="93925" bIns="469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407221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3:notes"/>
          <p:cNvSpPr txBox="1">
            <a:spLocks noGrp="1"/>
          </p:cNvSpPr>
          <p:nvPr>
            <p:ph type="body" idx="1"/>
          </p:nvPr>
        </p:nvSpPr>
        <p:spPr>
          <a:xfrm>
            <a:off x="936625" y="3362325"/>
            <a:ext cx="7489825" cy="31845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11475" y="530225"/>
            <a:ext cx="3540125" cy="2654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2:notes"/>
          <p:cNvSpPr txBox="1">
            <a:spLocks noGrp="1"/>
          </p:cNvSpPr>
          <p:nvPr>
            <p:ph type="body" idx="1"/>
          </p:nvPr>
        </p:nvSpPr>
        <p:spPr>
          <a:xfrm>
            <a:off x="936625" y="3362325"/>
            <a:ext cx="7489825" cy="31845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11475" y="530225"/>
            <a:ext cx="3540125" cy="2654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3:notes"/>
          <p:cNvSpPr txBox="1">
            <a:spLocks noGrp="1"/>
          </p:cNvSpPr>
          <p:nvPr>
            <p:ph type="body" idx="1"/>
          </p:nvPr>
        </p:nvSpPr>
        <p:spPr>
          <a:xfrm>
            <a:off x="936625" y="3362325"/>
            <a:ext cx="7489825" cy="31845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11475" y="530225"/>
            <a:ext cx="3540125" cy="2654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4:notes"/>
          <p:cNvSpPr txBox="1">
            <a:spLocks noGrp="1"/>
          </p:cNvSpPr>
          <p:nvPr>
            <p:ph type="body" idx="1"/>
          </p:nvPr>
        </p:nvSpPr>
        <p:spPr>
          <a:xfrm>
            <a:off x="936625" y="3362325"/>
            <a:ext cx="7489825" cy="31845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11475" y="530225"/>
            <a:ext cx="3540125" cy="2654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11475" y="530225"/>
            <a:ext cx="3540125" cy="2654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183" name="Google Shape;183;p15:notes"/>
          <p:cNvSpPr txBox="1">
            <a:spLocks noGrp="1"/>
          </p:cNvSpPr>
          <p:nvPr>
            <p:ph type="body" idx="1"/>
          </p:nvPr>
        </p:nvSpPr>
        <p:spPr>
          <a:xfrm>
            <a:off x="936625" y="3362325"/>
            <a:ext cx="7489825" cy="3184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25" tIns="46950" rIns="93925" bIns="46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  <p:sp>
        <p:nvSpPr>
          <p:cNvPr id="184" name="Google Shape;184;p15:notes"/>
          <p:cNvSpPr txBox="1"/>
          <p:nvPr/>
        </p:nvSpPr>
        <p:spPr>
          <a:xfrm>
            <a:off x="5303837" y="6721475"/>
            <a:ext cx="4057650" cy="354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25" tIns="46950" rIns="93925" bIns="469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6:notes"/>
          <p:cNvSpPr txBox="1">
            <a:spLocks noGrp="1"/>
          </p:cNvSpPr>
          <p:nvPr>
            <p:ph type="body" idx="1"/>
          </p:nvPr>
        </p:nvSpPr>
        <p:spPr>
          <a:xfrm>
            <a:off x="936625" y="3362325"/>
            <a:ext cx="7489825" cy="31845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11475" y="530225"/>
            <a:ext cx="3540125" cy="2654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4:notes"/>
          <p:cNvSpPr txBox="1">
            <a:spLocks noGrp="1"/>
          </p:cNvSpPr>
          <p:nvPr>
            <p:ph type="body" idx="1"/>
          </p:nvPr>
        </p:nvSpPr>
        <p:spPr>
          <a:xfrm>
            <a:off x="936625" y="3362325"/>
            <a:ext cx="7489825" cy="31845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11475" y="530225"/>
            <a:ext cx="3540125" cy="2654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11475" y="530225"/>
            <a:ext cx="3540125" cy="2654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98" name="Google Shape;98;p5:notes"/>
          <p:cNvSpPr txBox="1">
            <a:spLocks noGrp="1"/>
          </p:cNvSpPr>
          <p:nvPr>
            <p:ph type="body" idx="1"/>
          </p:nvPr>
        </p:nvSpPr>
        <p:spPr>
          <a:xfrm>
            <a:off x="936625" y="3362325"/>
            <a:ext cx="7489825" cy="3184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25" tIns="46950" rIns="93925" bIns="46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  <p:sp>
        <p:nvSpPr>
          <p:cNvPr id="99" name="Google Shape;99;p5:notes"/>
          <p:cNvSpPr txBox="1"/>
          <p:nvPr/>
        </p:nvSpPr>
        <p:spPr>
          <a:xfrm>
            <a:off x="5303837" y="6721475"/>
            <a:ext cx="4057650" cy="354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25" tIns="46950" rIns="93925" bIns="469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6:notes"/>
          <p:cNvSpPr txBox="1">
            <a:spLocks noGrp="1"/>
          </p:cNvSpPr>
          <p:nvPr>
            <p:ph type="body" idx="1"/>
          </p:nvPr>
        </p:nvSpPr>
        <p:spPr>
          <a:xfrm>
            <a:off x="936625" y="3362325"/>
            <a:ext cx="7489825" cy="31845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11475" y="530225"/>
            <a:ext cx="3540125" cy="2654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7:notes"/>
          <p:cNvSpPr txBox="1">
            <a:spLocks noGrp="1"/>
          </p:cNvSpPr>
          <p:nvPr>
            <p:ph type="body" idx="1"/>
          </p:nvPr>
        </p:nvSpPr>
        <p:spPr>
          <a:xfrm>
            <a:off x="936625" y="3362325"/>
            <a:ext cx="7489825" cy="31845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11475" y="530225"/>
            <a:ext cx="3540125" cy="2654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8:notes"/>
          <p:cNvSpPr txBox="1">
            <a:spLocks noGrp="1"/>
          </p:cNvSpPr>
          <p:nvPr>
            <p:ph type="body" idx="1"/>
          </p:nvPr>
        </p:nvSpPr>
        <p:spPr>
          <a:xfrm>
            <a:off x="936625" y="3362325"/>
            <a:ext cx="7489825" cy="31845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11475" y="530225"/>
            <a:ext cx="3540125" cy="2654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9:notes"/>
          <p:cNvSpPr txBox="1">
            <a:spLocks noGrp="1"/>
          </p:cNvSpPr>
          <p:nvPr>
            <p:ph type="body" idx="1"/>
          </p:nvPr>
        </p:nvSpPr>
        <p:spPr>
          <a:xfrm>
            <a:off x="936625" y="3362325"/>
            <a:ext cx="7489825" cy="31845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11475" y="530225"/>
            <a:ext cx="3540125" cy="2654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0:notes"/>
          <p:cNvSpPr txBox="1">
            <a:spLocks noGrp="1"/>
          </p:cNvSpPr>
          <p:nvPr>
            <p:ph type="body" idx="1"/>
          </p:nvPr>
        </p:nvSpPr>
        <p:spPr>
          <a:xfrm>
            <a:off x="936625" y="3362325"/>
            <a:ext cx="7489825" cy="31845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11475" y="530225"/>
            <a:ext cx="3540125" cy="2654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1:notes"/>
          <p:cNvSpPr txBox="1">
            <a:spLocks noGrp="1"/>
          </p:cNvSpPr>
          <p:nvPr>
            <p:ph type="body" idx="1"/>
          </p:nvPr>
        </p:nvSpPr>
        <p:spPr>
          <a:xfrm>
            <a:off x="936625" y="3362325"/>
            <a:ext cx="7489825" cy="31845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11475" y="530225"/>
            <a:ext cx="3540125" cy="2654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9"/>
            <a:ext cx="452596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Google Shape;35;p5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4" Type="http://schemas.openxmlformats.org/officeDocument/2006/relationships/image" Target="../media/image13.jpg"/><Relationship Id="rId5" Type="http://schemas.openxmlformats.org/officeDocument/2006/relationships/image" Target="../media/image14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4" Type="http://schemas.openxmlformats.org/officeDocument/2006/relationships/image" Target="../media/image18.jpg"/><Relationship Id="rId5" Type="http://schemas.openxmlformats.org/officeDocument/2006/relationships/image" Target="../media/image19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4" Type="http://schemas.openxmlformats.org/officeDocument/2006/relationships/image" Target="../media/image9.jpg"/><Relationship Id="rId5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What is Bracketing?</a:t>
            </a:r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Bracketing:  </a:t>
            </a:r>
            <a:r>
              <a:rPr lang="en-US" sz="3200" b="0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 technique in which </a:t>
            </a:r>
            <a:r>
              <a:rPr lang="en-US"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several shots of the same subject are taken using different camera settings</a:t>
            </a:r>
            <a:r>
              <a:rPr lang="en-US" sz="3200" b="0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Bracketing is useful and often recommended in situations that make it difficult to obtain a satisfactory image with a single shot.</a:t>
            </a:r>
            <a:endParaRPr sz="3200" b="0" i="1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endParaRPr sz="3200" b="0" i="1" u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Flash Bracketing</a:t>
            </a:r>
            <a:endParaRPr/>
          </a:p>
        </p:txBody>
      </p:sp>
      <p:sp>
        <p:nvSpPr>
          <p:cNvPr id="159" name="Google Shape;159;p2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lang="en-US" sz="3200" b="0" i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Technically, this is accomplished by changing the flash compensation.</a:t>
            </a:r>
            <a:endParaRPr/>
          </a:p>
          <a:p>
            <a: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endParaRPr sz="3200" b="0" i="0" u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 sz="3200" b="0" i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Flash compensation icon</a:t>
            </a:r>
            <a:endParaRPr/>
          </a:p>
          <a:p>
            <a:pPr marL="342900" marR="0" lvl="0" indent="-34290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endParaRPr sz="3200" b="0" i="0" u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endParaRPr sz="3200" b="0" i="0" u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endParaRPr sz="3200" b="0" i="0" u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endParaRPr sz="3200" b="0" i="0" u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 sz="3200" b="0" i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-3.0  -  + 1.0</a:t>
            </a:r>
            <a:endParaRPr/>
          </a:p>
        </p:txBody>
      </p:sp>
      <p:pic>
        <p:nvPicPr>
          <p:cNvPr id="160" name="Google Shape;160;p22" descr="Flash-Compensation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19400" y="4191000"/>
            <a:ext cx="3152775" cy="184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DOF Bracketing</a:t>
            </a:r>
            <a:endParaRPr/>
          </a:p>
        </p:txBody>
      </p:sp>
      <p:pic>
        <p:nvPicPr>
          <p:cNvPr id="166" name="Google Shape;166;p23" descr="DSC_0094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1295400"/>
            <a:ext cx="4000500" cy="266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3" descr="DSC_0095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38700" y="1295400"/>
            <a:ext cx="4000500" cy="266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3" descr="DSC_0096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514600" y="4038600"/>
            <a:ext cx="4038600" cy="2692400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3"/>
          <p:cNvSpPr txBox="1"/>
          <p:nvPr/>
        </p:nvSpPr>
        <p:spPr>
          <a:xfrm>
            <a:off x="304800" y="3505200"/>
            <a:ext cx="1828800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f-5, ISO 2000 </a:t>
            </a:r>
            <a:endParaRPr/>
          </a:p>
        </p:txBody>
      </p:sp>
      <p:sp>
        <p:nvSpPr>
          <p:cNvPr id="170" name="Google Shape;170;p23"/>
          <p:cNvSpPr txBox="1"/>
          <p:nvPr/>
        </p:nvSpPr>
        <p:spPr>
          <a:xfrm>
            <a:off x="4800600" y="3505200"/>
            <a:ext cx="1752600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f-7.1, ISO 20000 </a:t>
            </a:r>
            <a:endParaRPr/>
          </a:p>
        </p:txBody>
      </p:sp>
      <p:sp>
        <p:nvSpPr>
          <p:cNvPr id="171" name="Google Shape;171;p23"/>
          <p:cNvSpPr txBox="1"/>
          <p:nvPr/>
        </p:nvSpPr>
        <p:spPr>
          <a:xfrm>
            <a:off x="2514600" y="6248400"/>
            <a:ext cx="2057400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f-10, ISO 2500 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DOF Bracketing</a:t>
            </a:r>
            <a:endParaRPr/>
          </a:p>
        </p:txBody>
      </p:sp>
      <p:sp>
        <p:nvSpPr>
          <p:cNvPr id="177" name="Google Shape;177;p2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lang="en-US" sz="3200" b="0" i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Technically, this is accomplished by changing the aperture size, f-stop.</a:t>
            </a:r>
            <a:endParaRPr/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endParaRPr sz="3200" b="0" i="0" u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8" name="Google Shape;178;p24" descr="fstop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3000" y="3124200"/>
            <a:ext cx="6629400" cy="2638425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24"/>
          <p:cNvSpPr txBox="1"/>
          <p:nvPr/>
        </p:nvSpPr>
        <p:spPr>
          <a:xfrm>
            <a:off x="1219200" y="5334000"/>
            <a:ext cx="12954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Shallow</a:t>
            </a:r>
            <a:endParaRPr/>
          </a:p>
        </p:txBody>
      </p:sp>
      <p:sp>
        <p:nvSpPr>
          <p:cNvPr id="180" name="Google Shape;180;p24"/>
          <p:cNvSpPr txBox="1"/>
          <p:nvPr/>
        </p:nvSpPr>
        <p:spPr>
          <a:xfrm>
            <a:off x="6324600" y="5334000"/>
            <a:ext cx="12954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Great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Focus Bracketing</a:t>
            </a:r>
            <a:endParaRPr/>
          </a:p>
        </p:txBody>
      </p:sp>
      <p:pic>
        <p:nvPicPr>
          <p:cNvPr id="187" name="Google Shape;187;p25" descr="fly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2490787"/>
            <a:ext cx="8229600" cy="2743200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25"/>
          <p:cNvSpPr txBox="1"/>
          <p:nvPr/>
        </p:nvSpPr>
        <p:spPr>
          <a:xfrm>
            <a:off x="533400" y="5334000"/>
            <a:ext cx="2590800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Close features focused</a:t>
            </a:r>
            <a:endParaRPr/>
          </a:p>
        </p:txBody>
      </p:sp>
      <p:sp>
        <p:nvSpPr>
          <p:cNvPr id="189" name="Google Shape;189;p25"/>
          <p:cNvSpPr txBox="1"/>
          <p:nvPr/>
        </p:nvSpPr>
        <p:spPr>
          <a:xfrm>
            <a:off x="3352800" y="5334000"/>
            <a:ext cx="2590800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Far features focused</a:t>
            </a:r>
            <a:endParaRPr/>
          </a:p>
        </p:txBody>
      </p:sp>
      <p:sp>
        <p:nvSpPr>
          <p:cNvPr id="190" name="Google Shape;190;p25"/>
          <p:cNvSpPr txBox="1"/>
          <p:nvPr/>
        </p:nvSpPr>
        <p:spPr>
          <a:xfrm>
            <a:off x="6019800" y="5334000"/>
            <a:ext cx="2590800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Focus stacking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“WB Bracketing”</a:t>
            </a:r>
            <a:endParaRPr/>
          </a:p>
        </p:txBody>
      </p:sp>
      <p:grpSp>
        <p:nvGrpSpPr>
          <p:cNvPr id="196" name="Google Shape;196;p26"/>
          <p:cNvGrpSpPr/>
          <p:nvPr/>
        </p:nvGrpSpPr>
        <p:grpSpPr>
          <a:xfrm>
            <a:off x="461962" y="1447800"/>
            <a:ext cx="3652837" cy="2438400"/>
            <a:chOff x="0" y="0"/>
            <a:chExt cx="2147483647" cy="2147483646"/>
          </a:xfrm>
        </p:grpSpPr>
        <p:pic>
          <p:nvPicPr>
            <p:cNvPr id="197" name="Google Shape;197;p2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0"/>
              <a:ext cx="2147460644" cy="213625828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8" name="Google Shape;198;p26"/>
            <p:cNvSpPr txBox="1"/>
            <p:nvPr/>
          </p:nvSpPr>
          <p:spPr>
            <a:xfrm>
              <a:off x="1251486419" y="1822215269"/>
              <a:ext cx="895997227" cy="3252683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en-US"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A1 WB</a:t>
              </a:r>
              <a:endParaRPr/>
            </a:p>
          </p:txBody>
        </p:sp>
      </p:grpSp>
      <p:grpSp>
        <p:nvGrpSpPr>
          <p:cNvPr id="199" name="Google Shape;199;p26"/>
          <p:cNvGrpSpPr/>
          <p:nvPr/>
        </p:nvGrpSpPr>
        <p:grpSpPr>
          <a:xfrm>
            <a:off x="2746375" y="4191000"/>
            <a:ext cx="3652837" cy="2425700"/>
            <a:chOff x="0" y="0"/>
            <a:chExt cx="2147483647" cy="2147483647"/>
          </a:xfrm>
        </p:grpSpPr>
        <p:pic>
          <p:nvPicPr>
            <p:cNvPr id="200" name="Google Shape;200;p26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0" y="0"/>
              <a:ext cx="2147483462" cy="214679176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1" name="Google Shape;201;p26"/>
            <p:cNvSpPr txBox="1"/>
            <p:nvPr/>
          </p:nvSpPr>
          <p:spPr>
            <a:xfrm>
              <a:off x="1475478568" y="1820611443"/>
              <a:ext cx="672005078" cy="3268722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en-US"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B1 WB</a:t>
              </a:r>
              <a:endParaRPr/>
            </a:p>
          </p:txBody>
        </p:sp>
      </p:grpSp>
      <p:grpSp>
        <p:nvGrpSpPr>
          <p:cNvPr id="202" name="Google Shape;202;p26"/>
          <p:cNvGrpSpPr/>
          <p:nvPr/>
        </p:nvGrpSpPr>
        <p:grpSpPr>
          <a:xfrm>
            <a:off x="5029200" y="1447800"/>
            <a:ext cx="3652837" cy="2438400"/>
            <a:chOff x="0" y="0"/>
            <a:chExt cx="2147483647" cy="2147483647"/>
          </a:xfrm>
        </p:grpSpPr>
        <p:pic>
          <p:nvPicPr>
            <p:cNvPr id="203" name="Google Shape;203;p26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0" y="0"/>
              <a:ext cx="2147483608" cy="21367332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4" name="Google Shape;204;p26"/>
            <p:cNvSpPr txBox="1"/>
            <p:nvPr/>
          </p:nvSpPr>
          <p:spPr>
            <a:xfrm>
              <a:off x="1341077538" y="1822142956"/>
              <a:ext cx="806406108" cy="3253406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en-US"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Normal WB</a:t>
              </a:r>
              <a:endParaRPr/>
            </a:p>
          </p:txBody>
        </p:sp>
      </p:grpSp>
      <p:sp>
        <p:nvSpPr>
          <p:cNvPr id="205" name="Google Shape;205;p26"/>
          <p:cNvSpPr txBox="1"/>
          <p:nvPr/>
        </p:nvSpPr>
        <p:spPr>
          <a:xfrm>
            <a:off x="2730500" y="4191000"/>
            <a:ext cx="2514600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B1 = Increased Blue WB</a:t>
            </a:r>
            <a:endParaRPr/>
          </a:p>
        </p:txBody>
      </p:sp>
      <p:sp>
        <p:nvSpPr>
          <p:cNvPr id="206" name="Google Shape;206;p26"/>
          <p:cNvSpPr txBox="1"/>
          <p:nvPr/>
        </p:nvSpPr>
        <p:spPr>
          <a:xfrm>
            <a:off x="484187" y="1447800"/>
            <a:ext cx="2633662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A1 = Increased Amber WB</a:t>
            </a:r>
            <a:endParaRPr/>
          </a:p>
        </p:txBody>
      </p:sp>
      <p:sp>
        <p:nvSpPr>
          <p:cNvPr id="207" name="Google Shape;207;p26"/>
          <p:cNvSpPr txBox="1"/>
          <p:nvPr/>
        </p:nvSpPr>
        <p:spPr>
          <a:xfrm>
            <a:off x="5029200" y="1447800"/>
            <a:ext cx="2627312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Normal = User WB Setting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Exposure Bracketing </a:t>
            </a:r>
            <a:endParaRPr/>
          </a:p>
        </p:txBody>
      </p:sp>
      <p:sp>
        <p:nvSpPr>
          <p:cNvPr id="95" name="Google Shape;95;p1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term </a:t>
            </a:r>
            <a:r>
              <a:rPr lang="en-US" sz="2800" b="0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bracketing</a:t>
            </a:r>
            <a:r>
              <a:rPr lang="en-US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usually refers to exposure bracketing: the photographer chooses to take one picture at a given exposure, one or more brighter, and one or more darker, in order to select the most satisfactory image. 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Images produced using exposure bracketing are often combined in postprocessing to create a high dynamic range image that exposes different portions of the image by different amounts.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Exposure Bracketing</a:t>
            </a:r>
            <a:endParaRPr/>
          </a:p>
        </p:txBody>
      </p:sp>
      <p:sp>
        <p:nvSpPr>
          <p:cNvPr id="102" name="Google Shape;102;p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1397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3" name="Google Shape;103;p15"/>
          <p:cNvGrpSpPr/>
          <p:nvPr/>
        </p:nvGrpSpPr>
        <p:grpSpPr>
          <a:xfrm>
            <a:off x="533400" y="1600200"/>
            <a:ext cx="3489325" cy="2438400"/>
            <a:chOff x="0" y="0"/>
            <a:chExt cx="2147483647" cy="2147483646"/>
          </a:xfrm>
        </p:grpSpPr>
        <p:pic>
          <p:nvPicPr>
            <p:cNvPr id="104" name="Google Shape;104;p1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6890038" y="0"/>
              <a:ext cx="2100593608" cy="214748364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5" name="Google Shape;105;p15"/>
            <p:cNvSpPr txBox="1"/>
            <p:nvPr/>
          </p:nvSpPr>
          <p:spPr>
            <a:xfrm>
              <a:off x="0" y="1811939478"/>
              <a:ext cx="1194670694" cy="3252680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en-US"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Overexposed</a:t>
              </a:r>
              <a:endParaRPr/>
            </a:p>
          </p:txBody>
        </p:sp>
      </p:grpSp>
      <p:grpSp>
        <p:nvGrpSpPr>
          <p:cNvPr id="106" name="Google Shape;106;p15"/>
          <p:cNvGrpSpPr/>
          <p:nvPr/>
        </p:nvGrpSpPr>
        <p:grpSpPr>
          <a:xfrm>
            <a:off x="5029200" y="1600200"/>
            <a:ext cx="3805237" cy="2438400"/>
            <a:chOff x="0" y="0"/>
            <a:chExt cx="2147483646" cy="2147483646"/>
          </a:xfrm>
        </p:grpSpPr>
        <p:pic>
          <p:nvPicPr>
            <p:cNvPr id="107" name="Google Shape;107;p15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0" y="0"/>
              <a:ext cx="1982084294" cy="214652790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8" name="Google Shape;108;p15"/>
            <p:cNvSpPr txBox="1"/>
            <p:nvPr/>
          </p:nvSpPr>
          <p:spPr>
            <a:xfrm>
              <a:off x="906989147" y="1820651610"/>
              <a:ext cx="1240494499" cy="3268320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en-US"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Proper Balance </a:t>
              </a:r>
              <a:endParaRPr/>
            </a:p>
          </p:txBody>
        </p:sp>
      </p:grpSp>
      <p:pic>
        <p:nvPicPr>
          <p:cNvPr id="109" name="Google Shape;109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667000" y="4114800"/>
            <a:ext cx="3729037" cy="2476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5"/>
          <p:cNvSpPr txBox="1"/>
          <p:nvPr/>
        </p:nvSpPr>
        <p:spPr>
          <a:xfrm>
            <a:off x="4724400" y="6248400"/>
            <a:ext cx="22860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Underexposed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Exposure Bracketing</a:t>
            </a:r>
            <a:endParaRPr/>
          </a:p>
        </p:txBody>
      </p:sp>
      <p:sp>
        <p:nvSpPr>
          <p:cNvPr id="116" name="Google Shape;116;p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lang="en-US" sz="3200" b="0" i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Technically, this is accomplished by changing either the shutter speed or the aperture.</a:t>
            </a:r>
            <a:endParaRPr/>
          </a:p>
        </p:txBody>
      </p:sp>
      <p:pic>
        <p:nvPicPr>
          <p:cNvPr id="117" name="Google Shape;117;p16" descr="Light-Meter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95600" y="2667000"/>
            <a:ext cx="3025775" cy="40719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High Dynamic Range Images</a:t>
            </a:r>
            <a:endParaRPr/>
          </a:p>
        </p:txBody>
      </p:sp>
      <p:sp>
        <p:nvSpPr>
          <p:cNvPr id="123" name="Google Shape;123;p1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lang="en-US" sz="3200" b="0" i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To create </a:t>
            </a:r>
            <a:r>
              <a:rPr lang="en-US" sz="3200" b="1" i="1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High Dynamic Range</a:t>
            </a:r>
            <a:r>
              <a:rPr lang="en-US" sz="3200" b="0" i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(HDR) pictures.  HDR pictures are created from several images, and include a lot of detail and vibrant colors to make the image stand out.  </a:t>
            </a:r>
            <a:endParaRPr/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endParaRPr sz="3200" b="0" i="0" u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4" name="Google Shape;124;p17" descr="hdr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05000" y="3810000"/>
            <a:ext cx="4876800" cy="23415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HDR Image</a:t>
            </a:r>
            <a:endParaRPr/>
          </a:p>
        </p:txBody>
      </p:sp>
      <p:pic>
        <p:nvPicPr>
          <p:cNvPr id="130" name="Google Shape;130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09800" y="1258887"/>
            <a:ext cx="4800600" cy="5383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Other Types of Bracketing</a:t>
            </a:r>
            <a:endParaRPr/>
          </a:p>
        </p:txBody>
      </p:sp>
      <p:sp>
        <p:nvSpPr>
          <p:cNvPr id="136" name="Google Shape;136;p1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Flash Bracketing: The amount of light provided by the flash is varied in a bracketed series in order to find the most pleasing combination of ambient light and fill flash. </a:t>
            </a:r>
            <a:endParaRPr/>
          </a:p>
          <a:p>
            <a:pPr marL="342900" marR="0" lvl="1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1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DOF (Depth-of-field) bracketing comprises taking a series of pictures in stepped apertures (f-stops), while maintaining the exposure.</a:t>
            </a:r>
            <a:endParaRPr/>
          </a:p>
          <a:p>
            <a: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Other Types of Bracketing:</a:t>
            </a:r>
            <a:endParaRPr/>
          </a:p>
        </p:txBody>
      </p:sp>
      <p:sp>
        <p:nvSpPr>
          <p:cNvPr id="142" name="Google Shape;142;p2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Focus Bracketing: situations with limited depth of field, such as macro photography, where one may want to make a series of exposures with different positions of the focal plane and then choose the one in which the largest portion of the subject is in focus. or combine the in-focus portions of multiple exposures digitally (focus stacking). 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White Balance Bracketing, which is specific to digital photography, provides a way of dealing with mixed lighting by shooting several images with different white point settings.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Flash Bracketing</a:t>
            </a:r>
            <a:endParaRPr/>
          </a:p>
        </p:txBody>
      </p:sp>
      <p:pic>
        <p:nvPicPr>
          <p:cNvPr id="148" name="Google Shape;148;p21" descr="DSC_0094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1447800"/>
            <a:ext cx="3886200" cy="259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1" descr="DSC_0095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53000" y="1447800"/>
            <a:ext cx="3886200" cy="259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1" descr="DSC_0096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514600" y="4114800"/>
            <a:ext cx="3886200" cy="259080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1"/>
          <p:cNvSpPr txBox="1"/>
          <p:nvPr/>
        </p:nvSpPr>
        <p:spPr>
          <a:xfrm>
            <a:off x="381000" y="3657600"/>
            <a:ext cx="990600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+1.0</a:t>
            </a:r>
            <a:endParaRPr/>
          </a:p>
        </p:txBody>
      </p:sp>
      <p:sp>
        <p:nvSpPr>
          <p:cNvPr id="152" name="Google Shape;152;p21"/>
          <p:cNvSpPr txBox="1"/>
          <p:nvPr/>
        </p:nvSpPr>
        <p:spPr>
          <a:xfrm>
            <a:off x="4800600" y="3657600"/>
            <a:ext cx="990600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 0.0</a:t>
            </a:r>
            <a:endParaRPr/>
          </a:p>
        </p:txBody>
      </p:sp>
      <p:sp>
        <p:nvSpPr>
          <p:cNvPr id="153" name="Google Shape;153;p21"/>
          <p:cNvSpPr txBox="1"/>
          <p:nvPr/>
        </p:nvSpPr>
        <p:spPr>
          <a:xfrm>
            <a:off x="2514600" y="6324600"/>
            <a:ext cx="990600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-3.0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449</Words>
  <Application>Microsoft Macintosh PowerPoint</Application>
  <PresentationFormat>On-screen Show (4:3)</PresentationFormat>
  <Paragraphs>56</Paragraphs>
  <Slides>14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What is Bracketing?</vt:lpstr>
      <vt:lpstr>Exposure Bracketing </vt:lpstr>
      <vt:lpstr>Exposure Bracketing</vt:lpstr>
      <vt:lpstr>Exposure Bracketing</vt:lpstr>
      <vt:lpstr>High Dynamic Range Images</vt:lpstr>
      <vt:lpstr>HDR Image</vt:lpstr>
      <vt:lpstr>Other Types of Bracketing</vt:lpstr>
      <vt:lpstr>Other Types of Bracketing:</vt:lpstr>
      <vt:lpstr>Flash Bracketing</vt:lpstr>
      <vt:lpstr>Flash Bracketing</vt:lpstr>
      <vt:lpstr>DOF Bracketing</vt:lpstr>
      <vt:lpstr>DOF Bracketing</vt:lpstr>
      <vt:lpstr>Focus Bracketing</vt:lpstr>
      <vt:lpstr>“WB Bracketing”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Bracketing?</dc:title>
  <cp:lastModifiedBy>Ron Weber</cp:lastModifiedBy>
  <cp:revision>1</cp:revision>
  <dcterms:modified xsi:type="dcterms:W3CDTF">2018-08-24T21:56:25Z</dcterms:modified>
</cp:coreProperties>
</file>